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 Sans Medium"/>
      <p:regular r:id="rId19"/>
      <p:bold r:id="rId20"/>
      <p:italic r:id="rId21"/>
      <p:boldItalic r:id="rId22"/>
    </p:embeddedFont>
    <p:embeddedFont>
      <p:font typeface="Nunito Sans SemiBold"/>
      <p:regular r:id="rId23"/>
      <p:bold r:id="rId24"/>
      <p:italic r:id="rId25"/>
      <p:boldItalic r:id="rId26"/>
    </p:embeddedFont>
    <p:embeddedFont>
      <p:font typeface="Nunito Sans ExtraBold"/>
      <p:bold r:id="rId27"/>
      <p:boldItalic r:id="rId28"/>
    </p:embeddedFont>
    <p:embeddedFont>
      <p:font typeface="Nunito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2LLDxJkAM2wpMbX2sm/oiU/Pt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Medium-bold.fntdata"/><Relationship Id="rId22" Type="http://schemas.openxmlformats.org/officeDocument/2006/relationships/font" Target="fonts/NunitoSansMedium-boldItalic.fntdata"/><Relationship Id="rId21" Type="http://schemas.openxmlformats.org/officeDocument/2006/relationships/font" Target="fonts/NunitoSansMedium-italic.fntdata"/><Relationship Id="rId24" Type="http://schemas.openxmlformats.org/officeDocument/2006/relationships/font" Target="fonts/NunitoSansSemiBold-bold.fntdata"/><Relationship Id="rId23" Type="http://schemas.openxmlformats.org/officeDocument/2006/relationships/font" Target="fonts/NunitoSans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SemiBold-boldItalic.fntdata"/><Relationship Id="rId25" Type="http://schemas.openxmlformats.org/officeDocument/2006/relationships/font" Target="fonts/NunitoSansSemiBold-italic.fntdata"/><Relationship Id="rId28" Type="http://schemas.openxmlformats.org/officeDocument/2006/relationships/font" Target="fonts/NunitoSansExtraBold-boldItalic.fntdata"/><Relationship Id="rId27" Type="http://schemas.openxmlformats.org/officeDocument/2006/relationships/font" Target="fonts/NunitoSan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-italic.fntdata"/><Relationship Id="rId30" Type="http://schemas.openxmlformats.org/officeDocument/2006/relationships/font" Target="fonts/Nunito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Nunito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Sans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43d3614d25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g343d3614d25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3d3614d25_0_4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43d3614d25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3d3614d25_0_4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43d3614d25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3d3614d25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43d3614d25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03312450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403312450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03312450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g340331245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43d3614d25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343d3614d25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3d3614d25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343d3614d25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3d3614d25_0_3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43d3614d25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3d3614d25_0_3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43d3614d25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3d3614d25_0_3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43d3614d25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3d3614d25_0_3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43d3614d25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3d3614d25_0_3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43d3614d25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457200" y="1371600"/>
            <a:ext cx="3863400" cy="3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" name="Google Shape;14;p16"/>
          <p:cNvSpPr txBox="1"/>
          <p:nvPr>
            <p:ph idx="2" type="body"/>
          </p:nvPr>
        </p:nvSpPr>
        <p:spPr>
          <a:xfrm>
            <a:off x="4823501" y="1371600"/>
            <a:ext cx="3863400" cy="3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10" y="4696256"/>
            <a:ext cx="948224" cy="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6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457200" y="1371600"/>
            <a:ext cx="8229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10" y="4696256"/>
            <a:ext cx="948224" cy="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8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6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457200" y="445025"/>
            <a:ext cx="82296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10" y="4696256"/>
            <a:ext cx="948224" cy="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19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2800"/>
              <a:buFont typeface="Nunito Sans ExtraBold"/>
              <a:buNone/>
              <a:defRPr b="0" i="0" sz="28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 ExtraBold"/>
              <a:buNone/>
              <a:defRPr b="0" i="0" sz="2800" u="none" cap="none" strike="noStrike">
                <a:solidFill>
                  <a:srgbClr val="000000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 ExtraBold"/>
              <a:buNone/>
              <a:defRPr b="0" i="0" sz="2800" u="none" cap="none" strike="noStrike">
                <a:solidFill>
                  <a:srgbClr val="000000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 ExtraBold"/>
              <a:buNone/>
              <a:defRPr b="0" i="0" sz="2800" u="none" cap="none" strike="noStrike">
                <a:solidFill>
                  <a:srgbClr val="000000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 ExtraBold"/>
              <a:buNone/>
              <a:defRPr b="0" i="0" sz="2800" u="none" cap="none" strike="noStrike">
                <a:solidFill>
                  <a:srgbClr val="000000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 ExtraBold"/>
              <a:buNone/>
              <a:defRPr b="0" i="0" sz="2800" u="none" cap="none" strike="noStrike">
                <a:solidFill>
                  <a:srgbClr val="000000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 ExtraBold"/>
              <a:buNone/>
              <a:defRPr b="0" i="0" sz="2800" u="none" cap="none" strike="noStrike">
                <a:solidFill>
                  <a:srgbClr val="000000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 ExtraBold"/>
              <a:buNone/>
              <a:defRPr b="0" i="0" sz="2800" u="none" cap="none" strike="noStrike">
                <a:solidFill>
                  <a:srgbClr val="000000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unito Sans ExtraBold"/>
              <a:buNone/>
              <a:defRPr b="0" i="0" sz="2800" u="none" cap="none" strike="noStrike">
                <a:solidFill>
                  <a:srgbClr val="000000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371600"/>
            <a:ext cx="8229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 Sans"/>
              <a:buChar char="●"/>
              <a:defRPr b="0" i="0" sz="18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orient="horz" pos="2880">
          <p15:clr>
            <a:srgbClr val="EA4335"/>
          </p15:clr>
        </p15:guide>
        <p15:guide id="5" orient="horz" pos="8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hyperlink" Target="https://interchangerecycling.com/" TargetMode="External"/><Relationship Id="rId5" Type="http://schemas.openxmlformats.org/officeDocument/2006/relationships/hyperlink" Target="mailto:dlawes@interchangerecycling.com" TargetMode="External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vJlIthrB-1E" TargetMode="External"/><Relationship Id="rId4" Type="http://schemas.openxmlformats.org/officeDocument/2006/relationships/image" Target="../media/image25.png"/><Relationship Id="rId5" Type="http://schemas.openxmlformats.org/officeDocument/2006/relationships/hyperlink" Target="https://www.youtube.com/watch?v=vJlIthrB-1E" TargetMode="External"/><Relationship Id="rId6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nterchangerecycling.com/wp-content/uploads/2023/05/Interchange-Recycling-How-to-Recycle-Your-Oil-2023.mp4" TargetMode="External"/><Relationship Id="rId4" Type="http://schemas.openxmlformats.org/officeDocument/2006/relationships/hyperlink" Target="https://interchangerecycling.com/wp-content/uploads/2023/05/Interchange-Recycling-How-to-Recycle-Your-Oil-2023.mp4" TargetMode="External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AFD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343d3614d25_0_313"/>
          <p:cNvPicPr preferRelativeResize="0"/>
          <p:nvPr/>
        </p:nvPicPr>
        <p:blipFill rotWithShape="1">
          <a:blip r:embed="rId3">
            <a:alphaModFix/>
          </a:blip>
          <a:srcRect b="7920" l="3783" r="3700" t="18468"/>
          <a:stretch/>
        </p:blipFill>
        <p:spPr>
          <a:xfrm>
            <a:off x="4325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343d3614d25_0_313"/>
          <p:cNvSpPr txBox="1"/>
          <p:nvPr/>
        </p:nvSpPr>
        <p:spPr>
          <a:xfrm>
            <a:off x="921325" y="401550"/>
            <a:ext cx="63393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Oil and Antifreeze </a:t>
            </a:r>
            <a:endParaRPr b="0" i="0" sz="4000" u="none" cap="none" strike="noStrike">
              <a:solidFill>
                <a:srgbClr val="001C6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Recycling in BC</a:t>
            </a:r>
            <a:endParaRPr b="0" i="0" sz="3200" u="none" cap="none" strike="noStrike">
              <a:solidFill>
                <a:srgbClr val="001C6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ABE6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The Interchange Recycling Program</a:t>
            </a:r>
            <a:endParaRPr b="0" i="0" sz="1800" u="none" cap="none" strike="noStrike">
              <a:solidFill>
                <a:srgbClr val="00ABE6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0" name="Google Shape;40;g343d3614d25_0_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325" y="4420450"/>
            <a:ext cx="2184202" cy="40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C784">
            <a:alpha val="9803"/>
          </a:srgbClr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3d3614d25_0_402"/>
          <p:cNvSpPr txBox="1"/>
          <p:nvPr/>
        </p:nvSpPr>
        <p:spPr>
          <a:xfrm>
            <a:off x="457200" y="1221000"/>
            <a:ext cx="39975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03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"/>
              <a:buChar char="•"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Prevents pollution of water and soil and supports conservation of animal and plant biodiversity both on land and in water</a:t>
            </a:r>
            <a:b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"/>
              <a:buChar char="•"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Conserves non-renewable resources</a:t>
            </a:r>
            <a:b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"/>
              <a:buChar char="•"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Reduces CO2 emissions and supports zero waste initiatives</a:t>
            </a:r>
            <a:endParaRPr b="0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8" name="Google Shape;148;g343d3614d25_0_402" title="sharissa-johnson-Sju_sqs5gtY-unsplash.jpg"/>
          <p:cNvPicPr preferRelativeResize="0"/>
          <p:nvPr/>
        </p:nvPicPr>
        <p:blipFill rotWithShape="1">
          <a:blip r:embed="rId3">
            <a:alphaModFix/>
          </a:blip>
          <a:srcRect b="0" l="16502" r="16495" t="0"/>
          <a:stretch/>
        </p:blipFill>
        <p:spPr>
          <a:xfrm>
            <a:off x="4966600" y="457200"/>
            <a:ext cx="3720000" cy="3700500"/>
          </a:xfrm>
          <a:prstGeom prst="roundRect">
            <a:avLst>
              <a:gd fmla="val 5286" name="adj"/>
            </a:avLst>
          </a:prstGeom>
          <a:noFill/>
          <a:ln>
            <a:noFill/>
          </a:ln>
        </p:spPr>
      </p:pic>
      <p:sp>
        <p:nvSpPr>
          <p:cNvPr id="149" name="Google Shape;149;g343d3614d25_0_402"/>
          <p:cNvSpPr txBox="1"/>
          <p:nvPr>
            <p:ph idx="4294967295" type="title"/>
          </p:nvPr>
        </p:nvSpPr>
        <p:spPr>
          <a:xfrm>
            <a:off x="457200" y="15060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400">
                <a:solidFill>
                  <a:srgbClr val="03C784"/>
                </a:solidFill>
              </a:rPr>
              <a:t>Environmental Benefits</a:t>
            </a:r>
            <a:endParaRPr sz="2400">
              <a:solidFill>
                <a:srgbClr val="03C784"/>
              </a:solidFill>
            </a:endParaRPr>
          </a:p>
        </p:txBody>
      </p:sp>
      <p:cxnSp>
        <p:nvCxnSpPr>
          <p:cNvPr id="150" name="Google Shape;150;g343d3614d25_0_402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g343d3614d25_0_402"/>
          <p:cNvSpPr txBox="1"/>
          <p:nvPr>
            <p:ph idx="1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2" name="Google Shape;152;g343d3614d25_0_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736550"/>
            <a:ext cx="1286298" cy="2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AFD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3d3614d25_0_409"/>
          <p:cNvSpPr txBox="1"/>
          <p:nvPr/>
        </p:nvSpPr>
        <p:spPr>
          <a:xfrm>
            <a:off x="311700" y="1221000"/>
            <a:ext cx="39975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"/>
              <a:buChar char="●"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Supports local jobs in collection </a:t>
            </a:r>
            <a:b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and processing</a:t>
            </a:r>
            <a:b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"/>
              <a:buChar char="●"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Contributes to a circular economy in BC</a:t>
            </a:r>
            <a:b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"/>
              <a:buChar char="●"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Cost-effective waste management for businesses and communities</a:t>
            </a:r>
            <a:endParaRPr b="0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8" name="Google Shape;158;g343d3614d25_0_409"/>
          <p:cNvSpPr txBox="1"/>
          <p:nvPr>
            <p:ph idx="4294967295" type="title"/>
          </p:nvPr>
        </p:nvSpPr>
        <p:spPr>
          <a:xfrm>
            <a:off x="457200" y="15060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400">
                <a:solidFill>
                  <a:srgbClr val="00ABE6"/>
                </a:solidFill>
              </a:rPr>
              <a:t>Economic Benefits</a:t>
            </a:r>
            <a:endParaRPr sz="2400">
              <a:solidFill>
                <a:srgbClr val="00ABE6"/>
              </a:solidFill>
            </a:endParaRPr>
          </a:p>
        </p:txBody>
      </p:sp>
      <p:pic>
        <p:nvPicPr>
          <p:cNvPr id="159" name="Google Shape;159;g343d3614d25_0_409" title="Ambassadors - Salmon Arm.jpg"/>
          <p:cNvPicPr preferRelativeResize="0"/>
          <p:nvPr/>
        </p:nvPicPr>
        <p:blipFill rotWithShape="1">
          <a:blip r:embed="rId3">
            <a:alphaModFix/>
          </a:blip>
          <a:srcRect b="0" l="12304" r="12296" t="0"/>
          <a:stretch/>
        </p:blipFill>
        <p:spPr>
          <a:xfrm>
            <a:off x="4966600" y="457200"/>
            <a:ext cx="3720000" cy="3700500"/>
          </a:xfrm>
          <a:prstGeom prst="roundRect">
            <a:avLst>
              <a:gd fmla="val 5286" name="adj"/>
            </a:avLst>
          </a:prstGeom>
          <a:noFill/>
          <a:ln>
            <a:noFill/>
          </a:ln>
        </p:spPr>
      </p:pic>
      <p:cxnSp>
        <p:nvCxnSpPr>
          <p:cNvPr id="160" name="Google Shape;160;g343d3614d25_0_409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1" name="Google Shape;161;g343d3614d25_0_4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1" y="4721949"/>
            <a:ext cx="1419899" cy="2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43d3614d25_0_409"/>
          <p:cNvSpPr txBox="1"/>
          <p:nvPr>
            <p:ph idx="1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AFD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43d3614d25_0_416"/>
          <p:cNvPicPr preferRelativeResize="0"/>
          <p:nvPr/>
        </p:nvPicPr>
        <p:blipFill rotWithShape="1">
          <a:blip r:embed="rId3">
            <a:alphaModFix/>
          </a:blip>
          <a:srcRect b="7920" l="3783" r="3700" t="18468"/>
          <a:stretch/>
        </p:blipFill>
        <p:spPr>
          <a:xfrm>
            <a:off x="4325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43d3614d25_0_416"/>
          <p:cNvSpPr txBox="1"/>
          <p:nvPr>
            <p:ph type="title"/>
          </p:nvPr>
        </p:nvSpPr>
        <p:spPr>
          <a:xfrm>
            <a:off x="1026225" y="346375"/>
            <a:ext cx="8229600" cy="25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400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Recycling oil and antifreeze:</a:t>
            </a:r>
            <a:r>
              <a:rPr lang="en" sz="2400">
                <a:solidFill>
                  <a:srgbClr val="001C64"/>
                </a:solidFill>
              </a:rPr>
              <a:t> </a:t>
            </a:r>
            <a:br>
              <a:rPr lang="en" sz="2400">
                <a:solidFill>
                  <a:srgbClr val="001C64"/>
                </a:solidFill>
              </a:rPr>
            </a:br>
            <a:r>
              <a:rPr lang="en" sz="3200">
                <a:solidFill>
                  <a:srgbClr val="001C64"/>
                </a:solidFill>
              </a:rPr>
              <a:t>A simple act with a </a:t>
            </a:r>
            <a:br>
              <a:rPr lang="en" sz="3200">
                <a:solidFill>
                  <a:srgbClr val="001C64"/>
                </a:solidFill>
              </a:rPr>
            </a:br>
            <a:r>
              <a:rPr lang="en" sz="3200">
                <a:solidFill>
                  <a:srgbClr val="001C64"/>
                </a:solidFill>
              </a:rPr>
              <a:t>big impact on BC's </a:t>
            </a:r>
            <a:br>
              <a:rPr lang="en" sz="3200">
                <a:solidFill>
                  <a:srgbClr val="001C64"/>
                </a:solidFill>
              </a:rPr>
            </a:br>
            <a:r>
              <a:rPr lang="en" sz="3200">
                <a:solidFill>
                  <a:srgbClr val="001C64"/>
                </a:solidFill>
              </a:rPr>
              <a:t>environment and economy</a:t>
            </a:r>
            <a:endParaRPr sz="3200">
              <a:solidFill>
                <a:srgbClr val="001C64"/>
              </a:solidFill>
            </a:endParaRPr>
          </a:p>
        </p:txBody>
      </p:sp>
      <p:sp>
        <p:nvSpPr>
          <p:cNvPr id="169" name="Google Shape;169;g343d3614d25_0_416"/>
          <p:cNvSpPr txBox="1"/>
          <p:nvPr>
            <p:ph idx="12" type="sldNum"/>
          </p:nvPr>
        </p:nvSpPr>
        <p:spPr>
          <a:xfrm>
            <a:off x="8549607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0" name="Google Shape;170;g343d3614d25_0_416"/>
          <p:cNvSpPr txBox="1"/>
          <p:nvPr>
            <p:ph idx="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1" name="Google Shape;171;g343d3614d25_0_4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325" y="4420450"/>
            <a:ext cx="2184202" cy="40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AFD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403312450d_0_16"/>
          <p:cNvPicPr preferRelativeResize="0"/>
          <p:nvPr/>
        </p:nvPicPr>
        <p:blipFill rotWithShape="1">
          <a:blip r:embed="rId3">
            <a:alphaModFix/>
          </a:blip>
          <a:srcRect b="7920" l="3783" r="3700" t="18468"/>
          <a:stretch/>
        </p:blipFill>
        <p:spPr>
          <a:xfrm>
            <a:off x="4325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403312450d_0_16"/>
          <p:cNvSpPr txBox="1"/>
          <p:nvPr/>
        </p:nvSpPr>
        <p:spPr>
          <a:xfrm>
            <a:off x="921325" y="401550"/>
            <a:ext cx="63393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Thank You</a:t>
            </a:r>
            <a:br>
              <a:rPr b="0" i="0" lang="en" sz="32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endParaRPr b="0" i="0" sz="1800" u="none" cap="none" strike="noStrike">
              <a:solidFill>
                <a:srgbClr val="001C6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78" name="Google Shape;178;g3403312450d_0_16"/>
          <p:cNvSpPr txBox="1"/>
          <p:nvPr/>
        </p:nvSpPr>
        <p:spPr>
          <a:xfrm>
            <a:off x="6785225" y="4393800"/>
            <a:ext cx="2363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sng" cap="none" strike="noStrike">
                <a:solidFill>
                  <a:srgbClr val="00ABE6"/>
                </a:solidFill>
                <a:latin typeface="Nunito Sans Medium"/>
                <a:ea typeface="Nunito Sans Medium"/>
                <a:cs typeface="Nunito Sans Medium"/>
                <a:sym typeface="Nunito Sans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interchangerecycling.com</a:t>
            </a:r>
            <a:r>
              <a:rPr b="0" i="0" lang="en" sz="1000" u="none" cap="none" strike="noStrike">
                <a:solidFill>
                  <a:schemeClr val="lt1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    </a:t>
            </a:r>
            <a:br>
              <a:rPr b="0" i="0" lang="en" sz="1000" u="none" cap="none" strike="noStrike">
                <a:solidFill>
                  <a:schemeClr val="lt1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</a:br>
            <a:r>
              <a:rPr b="0" i="0" lang="en" sz="1000" u="sng" cap="none" strike="noStrike">
                <a:solidFill>
                  <a:srgbClr val="00ABE6"/>
                </a:solidFill>
                <a:latin typeface="Nunito Sans Medium"/>
                <a:ea typeface="Nunito Sans Medium"/>
                <a:cs typeface="Nunito Sans Medium"/>
                <a:sym typeface="Nunito Sans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dlawes@interchangerecycling.com</a:t>
            </a:r>
            <a:endParaRPr b="0" i="0" sz="1400" u="none" cap="none" strike="noStrike">
              <a:solidFill>
                <a:srgbClr val="000000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</p:txBody>
      </p:sp>
      <p:pic>
        <p:nvPicPr>
          <p:cNvPr id="179" name="Google Shape;179;g3403312450d_0_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1325" y="4420450"/>
            <a:ext cx="2184202" cy="40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03312450d_0_0"/>
          <p:cNvSpPr txBox="1"/>
          <p:nvPr>
            <p:ph idx="12" type="sldNum"/>
          </p:nvPr>
        </p:nvSpPr>
        <p:spPr>
          <a:xfrm>
            <a:off x="8549607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46" name="Google Shape;46;g3403312450d_0_0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g3403312450d_0_0"/>
          <p:cNvSpPr txBox="1"/>
          <p:nvPr>
            <p:ph idx="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8" name="Google Shape;48;g3403312450d_0_0" title="genie-spot-1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612" r="621" t="0"/>
          <a:stretch/>
        </p:blipFill>
        <p:spPr>
          <a:xfrm>
            <a:off x="1719950" y="445525"/>
            <a:ext cx="5708700" cy="3231300"/>
          </a:xfrm>
          <a:prstGeom prst="roundRect">
            <a:avLst>
              <a:gd fmla="val 6801" name="adj"/>
            </a:avLst>
          </a:prstGeom>
          <a:noFill/>
          <a:ln>
            <a:noFill/>
          </a:ln>
        </p:spPr>
      </p:pic>
      <p:sp>
        <p:nvSpPr>
          <p:cNvPr id="49" name="Google Shape;49;g3403312450d_0_0"/>
          <p:cNvSpPr txBox="1"/>
          <p:nvPr>
            <p:ph type="title"/>
          </p:nvPr>
        </p:nvSpPr>
        <p:spPr>
          <a:xfrm>
            <a:off x="185700" y="36976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1400">
                <a:solidFill>
                  <a:srgbClr val="00ABE6"/>
                </a:solidFill>
                <a:latin typeface="Nunito Sans"/>
                <a:ea typeface="Nunito Sans"/>
                <a:cs typeface="Nunito Sans"/>
                <a:sym typeface="Nunito Sans"/>
              </a:rPr>
              <a:t>Video:</a:t>
            </a:r>
            <a:r>
              <a:rPr b="1" lang="en" sz="140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b="1" lang="en" sz="1400" u="sng">
                <a:solidFill>
                  <a:srgbClr val="00ABE6"/>
                </a:solid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Stop Wishing. Start Recycling.</a:t>
            </a:r>
            <a:endParaRPr b="1" sz="1400">
              <a:solidFill>
                <a:srgbClr val="00ABE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0" name="Google Shape;50;g3403312450d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4736550"/>
            <a:ext cx="1286298" cy="2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1C6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343d3614d25_0_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41058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43d3614d25_0_327"/>
          <p:cNvSpPr txBox="1"/>
          <p:nvPr/>
        </p:nvSpPr>
        <p:spPr>
          <a:xfrm>
            <a:off x="3921350" y="2535897"/>
            <a:ext cx="4478100" cy="23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Formerly BC Used Oil Management Association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Not-for-profit organization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Dedicated to recycling lubricating oil, </a:t>
            </a:r>
            <a:br>
              <a:rPr b="0" i="0" lang="en" sz="1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" sz="1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oil filters, oil containers, antifreeze, </a:t>
            </a:r>
            <a:br>
              <a:rPr b="0" i="0" lang="en" sz="1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" sz="14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and antifreeze containers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" name="Google Shape;57;g343d3614d25_0_327"/>
          <p:cNvSpPr txBox="1"/>
          <p:nvPr/>
        </p:nvSpPr>
        <p:spPr>
          <a:xfrm>
            <a:off x="4354304" y="655122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About Interchange Recycling</a:t>
            </a:r>
            <a:endParaRPr b="0" i="0" sz="3200" u="none" cap="none" strike="noStrike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58" name="Google Shape;58;g343d3614d25_0_327"/>
          <p:cNvSpPr txBox="1"/>
          <p:nvPr>
            <p:ph idx="12" type="sldNum"/>
          </p:nvPr>
        </p:nvSpPr>
        <p:spPr>
          <a:xfrm>
            <a:off x="8549607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343d3614d25_0_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1318" y="1491071"/>
            <a:ext cx="1173038" cy="17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343d3614d25_0_3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6575" y="1469250"/>
            <a:ext cx="1276154" cy="176951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343d3614d25_0_334"/>
          <p:cNvSpPr txBox="1"/>
          <p:nvPr/>
        </p:nvSpPr>
        <p:spPr>
          <a:xfrm>
            <a:off x="420091" y="3502803"/>
            <a:ext cx="1561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50 million</a:t>
            </a: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Lit</a:t>
            </a:r>
            <a:r>
              <a:rPr lang="en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res</a:t>
            </a: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 of oil</a:t>
            </a:r>
            <a:endParaRPr b="0" i="0" sz="1400" u="none" cap="none" strike="noStrike">
              <a:solidFill>
                <a:srgbClr val="001C64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</p:txBody>
      </p:sp>
      <p:sp>
        <p:nvSpPr>
          <p:cNvPr id="66" name="Google Shape;66;g343d3614d25_0_334"/>
          <p:cNvSpPr txBox="1"/>
          <p:nvPr/>
        </p:nvSpPr>
        <p:spPr>
          <a:xfrm>
            <a:off x="2609115" y="3502803"/>
            <a:ext cx="1561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6 million </a:t>
            </a:r>
            <a:endParaRPr b="0" i="0" sz="1400" u="none" cap="none" strike="noStrike">
              <a:solidFill>
                <a:srgbClr val="001C6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Oil filters</a:t>
            </a:r>
            <a:endParaRPr b="0" i="0" sz="1400" u="none" cap="none" strike="noStrike">
              <a:solidFill>
                <a:srgbClr val="001C64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</p:txBody>
      </p:sp>
      <p:sp>
        <p:nvSpPr>
          <p:cNvPr id="67" name="Google Shape;67;g343d3614d25_0_334"/>
          <p:cNvSpPr txBox="1"/>
          <p:nvPr/>
        </p:nvSpPr>
        <p:spPr>
          <a:xfrm>
            <a:off x="4525790" y="3502803"/>
            <a:ext cx="2057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3 million </a:t>
            </a:r>
            <a:endParaRPr b="0" i="0" sz="1400" u="none" cap="none" strike="noStrike">
              <a:solidFill>
                <a:srgbClr val="001C6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Lit</a:t>
            </a:r>
            <a:r>
              <a:rPr lang="en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res</a:t>
            </a: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 of antifreeze</a:t>
            </a:r>
            <a:endParaRPr b="0" i="0" sz="1400" u="none" cap="none" strike="noStrike">
              <a:solidFill>
                <a:srgbClr val="001C64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</p:txBody>
      </p:sp>
      <p:sp>
        <p:nvSpPr>
          <p:cNvPr id="68" name="Google Shape;68;g343d3614d25_0_334"/>
          <p:cNvSpPr txBox="1"/>
          <p:nvPr/>
        </p:nvSpPr>
        <p:spPr>
          <a:xfrm>
            <a:off x="6839090" y="3502803"/>
            <a:ext cx="20577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1.7 million</a:t>
            </a: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kilograms of plastic containers</a:t>
            </a:r>
            <a:endParaRPr b="0" i="0" sz="1400" u="none" cap="none" strike="noStrike">
              <a:solidFill>
                <a:srgbClr val="001C64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9" name="Google Shape;69;g343d3614d25_0_334"/>
          <p:cNvSpPr txBox="1"/>
          <p:nvPr>
            <p:ph idx="4294967295"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Program Scope</a:t>
            </a:r>
            <a:endParaRPr sz="2400"/>
          </a:p>
        </p:txBody>
      </p:sp>
      <p:sp>
        <p:nvSpPr>
          <p:cNvPr id="70" name="Google Shape;70;g343d3614d25_0_334"/>
          <p:cNvSpPr txBox="1"/>
          <p:nvPr/>
        </p:nvSpPr>
        <p:spPr>
          <a:xfrm>
            <a:off x="457200" y="955875"/>
            <a:ext cx="617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Every year, Interchange helps recycle approximately:</a:t>
            </a:r>
            <a:endParaRPr b="0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71" name="Google Shape;71;g343d3614d25_0_334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g343d3614d25_0_334"/>
          <p:cNvSpPr txBox="1"/>
          <p:nvPr>
            <p:ph idx="1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3" name="Google Shape;73;g343d3614d25_0_3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5450" y="1447424"/>
            <a:ext cx="1276150" cy="176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343d3614d25_0_3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80597" y="1515408"/>
            <a:ext cx="1173027" cy="172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343d3614d25_0_3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" y="4736550"/>
            <a:ext cx="1286298" cy="2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C784">
            <a:alpha val="9803"/>
          </a:srgbClr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3d3614d25_0_357"/>
          <p:cNvSpPr/>
          <p:nvPr/>
        </p:nvSpPr>
        <p:spPr>
          <a:xfrm>
            <a:off x="4854975" y="0"/>
            <a:ext cx="4289100" cy="5143500"/>
          </a:xfrm>
          <a:prstGeom prst="roundRect">
            <a:avLst>
              <a:gd fmla="val 0" name="adj"/>
            </a:avLst>
          </a:prstGeom>
          <a:solidFill>
            <a:srgbClr val="03C7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1" name="Google Shape;81;g343d3614d25_0_357"/>
          <p:cNvSpPr txBox="1"/>
          <p:nvPr>
            <p:ph idx="4294967295"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rgbClr val="03C784"/>
                </a:solidFill>
              </a:rPr>
              <a:t>Collection Network</a:t>
            </a:r>
            <a:endParaRPr sz="2400">
              <a:solidFill>
                <a:srgbClr val="03C784"/>
              </a:solidFill>
            </a:endParaRPr>
          </a:p>
        </p:txBody>
      </p:sp>
      <p:pic>
        <p:nvPicPr>
          <p:cNvPr id="82" name="Google Shape;82;g343d3614d25_0_357"/>
          <p:cNvPicPr preferRelativeResize="0"/>
          <p:nvPr/>
        </p:nvPicPr>
        <p:blipFill rotWithShape="1">
          <a:blip r:embed="rId3">
            <a:alphaModFix/>
          </a:blip>
          <a:srcRect b="0" l="0" r="-1430" t="0"/>
          <a:stretch/>
        </p:blipFill>
        <p:spPr>
          <a:xfrm>
            <a:off x="5149850" y="1208874"/>
            <a:ext cx="3699375" cy="292965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343d3614d25_0_357"/>
          <p:cNvSpPr txBox="1"/>
          <p:nvPr/>
        </p:nvSpPr>
        <p:spPr>
          <a:xfrm>
            <a:off x="328270" y="1017713"/>
            <a:ext cx="4436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288 recycling </a:t>
            </a:r>
            <a:br>
              <a:rPr b="0" i="0" lang="en" sz="32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r>
              <a:rPr b="0" i="0" lang="en" sz="32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centers across BC</a:t>
            </a:r>
            <a:endParaRPr b="0" i="0" sz="3200" u="none" cap="none" strike="noStrike">
              <a:solidFill>
                <a:srgbClr val="001C6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84" name="Google Shape;84;g343d3614d25_0_357"/>
          <p:cNvSpPr txBox="1"/>
          <p:nvPr/>
        </p:nvSpPr>
        <p:spPr>
          <a:xfrm>
            <a:off x="457200" y="2529713"/>
            <a:ext cx="45033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Located in:</a:t>
            </a:r>
            <a:endParaRPr b="0" i="0" sz="1400" u="none" cap="none" strike="noStrike">
              <a:solidFill>
                <a:srgbClr val="001C6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 Medium"/>
              <a:buChar char="●"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High traffic retail locations</a:t>
            </a:r>
            <a:endParaRPr b="0" i="0" sz="1400" u="none" cap="none" strike="noStrike">
              <a:solidFill>
                <a:srgbClr val="001C64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 Medium"/>
              <a:buChar char="●"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Industrial sites</a:t>
            </a:r>
            <a:endParaRPr b="0" i="0" sz="1400" u="none" cap="none" strike="noStrike">
              <a:solidFill>
                <a:srgbClr val="001C64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 Medium"/>
              <a:buChar char="●"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Multi-material private depots</a:t>
            </a:r>
            <a:endParaRPr b="0" i="0" sz="1400" u="none" cap="none" strike="noStrike">
              <a:solidFill>
                <a:srgbClr val="001C64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1C64"/>
              </a:buClr>
              <a:buSzPts val="1400"/>
              <a:buFont typeface="Nunito Sans Medium"/>
              <a:buChar char="●"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Local government recycling</a:t>
            </a:r>
            <a:b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</a:br>
            <a:r>
              <a:rPr b="0" i="0" lang="en" sz="1400" u="none" cap="none" strike="noStrike">
                <a:solidFill>
                  <a:srgbClr val="001C64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and landfill sites</a:t>
            </a:r>
            <a:endParaRPr b="0" i="0" sz="1400" u="none" cap="none" strike="noStrike">
              <a:solidFill>
                <a:schemeClr val="dk1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1C6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cxnSp>
        <p:nvCxnSpPr>
          <p:cNvPr id="85" name="Google Shape;85;g343d3614d25_0_357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g343d3614d25_0_357"/>
          <p:cNvSpPr txBox="1"/>
          <p:nvPr>
            <p:ph idx="1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7" name="Google Shape;87;g343d3614d25_0_3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736550"/>
            <a:ext cx="1286298" cy="2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AF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343d3614d25_0_3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8606"/>
            <a:ext cx="9144003" cy="292893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43d3614d25_0_365"/>
          <p:cNvSpPr txBox="1"/>
          <p:nvPr/>
        </p:nvSpPr>
        <p:spPr>
          <a:xfrm>
            <a:off x="458850" y="1410900"/>
            <a:ext cx="34683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6000" u="none" cap="none" strike="noStrike">
                <a:solidFill>
                  <a:srgbClr val="00D48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94% </a:t>
            </a:r>
            <a:br>
              <a:rPr b="1" i="0" lang="en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" sz="2000" u="none" cap="none" strike="noStrike">
                <a:solidFill>
                  <a:srgbClr val="03C784"/>
                </a:solidFill>
                <a:latin typeface="Nunito Sans"/>
                <a:ea typeface="Nunito Sans"/>
                <a:cs typeface="Nunito Sans"/>
                <a:sym typeface="Nunito Sans"/>
              </a:rPr>
              <a:t>From commercial facilities</a:t>
            </a:r>
            <a:r>
              <a:rPr b="1" i="0" lang="en" sz="2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br>
              <a:rPr b="1" i="0" lang="en" sz="2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" sz="2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(service stations, lube shops, large operations)</a:t>
            </a:r>
            <a:endParaRPr b="0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15900" lvl="0" marL="342900" marR="0" rtl="0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4" name="Google Shape;94;g343d3614d25_0_365"/>
          <p:cNvSpPr txBox="1"/>
          <p:nvPr/>
        </p:nvSpPr>
        <p:spPr>
          <a:xfrm>
            <a:off x="4674550" y="1484412"/>
            <a:ext cx="3766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ABE6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6%</a:t>
            </a:r>
            <a:r>
              <a:rPr b="0" i="0" lang="en" sz="6000" u="none" cap="none" strike="noStrik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</a:t>
            </a:r>
            <a:br>
              <a:rPr b="1" i="0" lang="en" sz="2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" sz="2000" u="none" cap="none" strike="noStrike">
                <a:solidFill>
                  <a:srgbClr val="00ABE6"/>
                </a:solidFill>
                <a:latin typeface="Nunito Sans"/>
                <a:ea typeface="Nunito Sans"/>
                <a:cs typeface="Nunito Sans"/>
                <a:sym typeface="Nunito Sans"/>
              </a:rPr>
              <a:t>From public recycling centers</a:t>
            </a:r>
            <a:br>
              <a:rPr b="0" i="0" lang="en" sz="1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" sz="2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Free drop-off for individuals </a:t>
            </a:r>
            <a:br>
              <a:rPr b="0" i="0" lang="en" sz="2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" sz="2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at public centers</a:t>
            </a:r>
            <a:endParaRPr b="0" i="0" sz="1400" u="none" cap="none" strike="noStrike">
              <a:solidFill>
                <a:srgbClr val="001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343d3614d25_0_365"/>
          <p:cNvSpPr txBox="1"/>
          <p:nvPr>
            <p:ph idx="12" type="sldNum"/>
          </p:nvPr>
        </p:nvSpPr>
        <p:spPr>
          <a:xfrm>
            <a:off x="8549607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6" name="Google Shape;96;g343d3614d25_0_36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rgbClr val="001C64"/>
                </a:solidFill>
              </a:rPr>
              <a:t>How it Works: Collection</a:t>
            </a:r>
            <a:endParaRPr sz="2400">
              <a:solidFill>
                <a:srgbClr val="001C64"/>
              </a:solidFill>
            </a:endParaRPr>
          </a:p>
        </p:txBody>
      </p:sp>
      <p:cxnSp>
        <p:nvCxnSpPr>
          <p:cNvPr id="97" name="Google Shape;97;g343d3614d25_0_365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g343d3614d25_0_365"/>
          <p:cNvSpPr txBox="1"/>
          <p:nvPr>
            <p:ph idx="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9" name="Google Shape;99;g343d3614d25_0_3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1" y="4721949"/>
            <a:ext cx="1419899" cy="27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BE6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3d3614d25_0_372"/>
          <p:cNvSpPr txBox="1"/>
          <p:nvPr/>
        </p:nvSpPr>
        <p:spPr>
          <a:xfrm>
            <a:off x="1011150" y="4264492"/>
            <a:ext cx="71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it works video</a:t>
            </a:r>
            <a:endParaRPr b="0" i="0" sz="20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descr="A car on a hill&#10;&#10;Description automatically generated" id="105" name="Google Shape;105;g343d3614d25_0_37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1139" y="552075"/>
            <a:ext cx="7121700" cy="3640800"/>
          </a:xfrm>
          <a:prstGeom prst="roundRect">
            <a:avLst>
              <a:gd fmla="val 901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AF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g343d3614d25_0_378"/>
          <p:cNvCxnSpPr/>
          <p:nvPr/>
        </p:nvCxnSpPr>
        <p:spPr>
          <a:xfrm flipH="1" rot="10800000">
            <a:off x="0" y="2301550"/>
            <a:ext cx="9144000" cy="4500"/>
          </a:xfrm>
          <a:prstGeom prst="straightConnector1">
            <a:avLst/>
          </a:prstGeom>
          <a:noFill/>
          <a:ln cap="flat" cmpd="sng" w="114300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g343d3614d25_0_378"/>
          <p:cNvSpPr txBox="1"/>
          <p:nvPr>
            <p:ph idx="4294967295"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rgbClr val="001C64"/>
                </a:solidFill>
              </a:rPr>
              <a:t>The Recycling Process</a:t>
            </a:r>
            <a:endParaRPr sz="2400">
              <a:solidFill>
                <a:srgbClr val="001C64"/>
              </a:solidFill>
            </a:endParaRPr>
          </a:p>
        </p:txBody>
      </p:sp>
      <p:sp>
        <p:nvSpPr>
          <p:cNvPr id="112" name="Google Shape;112;g343d3614d25_0_378"/>
          <p:cNvSpPr txBox="1"/>
          <p:nvPr/>
        </p:nvSpPr>
        <p:spPr>
          <a:xfrm>
            <a:off x="390750" y="3044900"/>
            <a:ext cx="27843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6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Collectors pick up </a:t>
            </a:r>
            <a:br>
              <a:rPr b="1" i="0" lang="en" sz="16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" sz="16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materials from generators and public centers</a:t>
            </a:r>
            <a:endParaRPr b="0" i="0" sz="12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15900" lvl="0" marL="342900" marR="0" rtl="0" algn="ctr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3" name="Google Shape;113;g343d3614d25_0_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8550" y="1897975"/>
            <a:ext cx="806899" cy="80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43d3614d25_0_378"/>
          <p:cNvSpPr txBox="1"/>
          <p:nvPr/>
        </p:nvSpPr>
        <p:spPr>
          <a:xfrm>
            <a:off x="3337800" y="3044900"/>
            <a:ext cx="24684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6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Materials delivered to registered processors</a:t>
            </a:r>
            <a:endParaRPr b="1" i="0" sz="16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15900" lvl="0" marL="342900" marR="0" rtl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15900" lvl="0" marL="342900" marR="0" rtl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15900" lvl="0" marL="342900" marR="0" rtl="0" algn="ctr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5" name="Google Shape;115;g343d3614d25_0_378"/>
          <p:cNvSpPr txBox="1"/>
          <p:nvPr/>
        </p:nvSpPr>
        <p:spPr>
          <a:xfrm>
            <a:off x="6086450" y="3044900"/>
            <a:ext cx="24684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" sz="16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Processors prepare materials for reuse or </a:t>
            </a:r>
            <a:br>
              <a:rPr b="1" i="0" lang="en" sz="16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" sz="16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sale as raw materials</a:t>
            </a:r>
            <a:endParaRPr b="1" i="0" sz="16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6" name="Google Shape;116;g343d3614d25_0_378"/>
          <p:cNvSpPr/>
          <p:nvPr/>
        </p:nvSpPr>
        <p:spPr>
          <a:xfrm>
            <a:off x="125" y="1940950"/>
            <a:ext cx="1419900" cy="691800"/>
          </a:xfrm>
          <a:prstGeom prst="rect">
            <a:avLst/>
          </a:prstGeom>
          <a:solidFill>
            <a:srgbClr val="ECF6FD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ECF6FD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7" name="Google Shape;117;g343d3614d25_0_3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9449" y="1897975"/>
            <a:ext cx="806899" cy="80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43d3614d25_0_378"/>
          <p:cNvSpPr/>
          <p:nvPr/>
        </p:nvSpPr>
        <p:spPr>
          <a:xfrm>
            <a:off x="7616250" y="1955525"/>
            <a:ext cx="1527900" cy="691800"/>
          </a:xfrm>
          <a:prstGeom prst="rect">
            <a:avLst/>
          </a:prstGeom>
          <a:solidFill>
            <a:srgbClr val="ECF6FD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ECF6FD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9" name="Google Shape;119;g343d3614d25_0_3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7212" y="1897987"/>
            <a:ext cx="806876" cy="806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g343d3614d25_0_378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g343d3614d25_0_378"/>
          <p:cNvSpPr txBox="1"/>
          <p:nvPr>
            <p:ph idx="1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22" name="Google Shape;122;g343d3614d25_0_3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4736550"/>
            <a:ext cx="1286298" cy="2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3d3614d25_0_389"/>
          <p:cNvSpPr/>
          <p:nvPr/>
        </p:nvSpPr>
        <p:spPr>
          <a:xfrm>
            <a:off x="4615825" y="2790344"/>
            <a:ext cx="3996000" cy="1437000"/>
          </a:xfrm>
          <a:prstGeom prst="roundRect">
            <a:avLst>
              <a:gd fmla="val 16667" name="adj"/>
            </a:avLst>
          </a:prstGeom>
          <a:solidFill>
            <a:srgbClr val="FFC600">
              <a:alpha val="1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8" name="Google Shape;128;g343d3614d25_0_389"/>
          <p:cNvSpPr/>
          <p:nvPr/>
        </p:nvSpPr>
        <p:spPr>
          <a:xfrm>
            <a:off x="4615825" y="1185475"/>
            <a:ext cx="3996000" cy="1437000"/>
          </a:xfrm>
          <a:prstGeom prst="roundRect">
            <a:avLst>
              <a:gd fmla="val 16667" name="adj"/>
            </a:avLst>
          </a:prstGeom>
          <a:solidFill>
            <a:srgbClr val="03C784">
              <a:alpha val="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9" name="Google Shape;129;g343d3614d25_0_389"/>
          <p:cNvSpPr/>
          <p:nvPr/>
        </p:nvSpPr>
        <p:spPr>
          <a:xfrm>
            <a:off x="457200" y="2815547"/>
            <a:ext cx="3996000" cy="1437000"/>
          </a:xfrm>
          <a:prstGeom prst="roundRect">
            <a:avLst>
              <a:gd fmla="val 16667" name="adj"/>
            </a:avLst>
          </a:prstGeom>
          <a:solidFill>
            <a:srgbClr val="00ABE6">
              <a:alpha val="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0" name="Google Shape;130;g343d3614d25_0_389"/>
          <p:cNvSpPr/>
          <p:nvPr/>
        </p:nvSpPr>
        <p:spPr>
          <a:xfrm>
            <a:off x="457200" y="1185475"/>
            <a:ext cx="3996000" cy="1437000"/>
          </a:xfrm>
          <a:prstGeom prst="roundRect">
            <a:avLst>
              <a:gd fmla="val 16667" name="adj"/>
            </a:avLst>
          </a:prstGeom>
          <a:solidFill>
            <a:srgbClr val="FF9A00">
              <a:alpha val="1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1" name="Google Shape;131;g343d3614d25_0_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552" y="1361475"/>
            <a:ext cx="792839" cy="109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43d3614d25_0_3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2827" y="1374638"/>
            <a:ext cx="728778" cy="107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43d3614d25_0_3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553" y="2984369"/>
            <a:ext cx="792839" cy="109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43d3614d25_0_3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2304" y="2972729"/>
            <a:ext cx="729825" cy="107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43d3614d25_0_389"/>
          <p:cNvSpPr txBox="1"/>
          <p:nvPr/>
        </p:nvSpPr>
        <p:spPr>
          <a:xfrm>
            <a:off x="1647602" y="1339350"/>
            <a:ext cx="27309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Used motor oil</a:t>
            </a: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Re-refined into new lubricating oil or used in manufacturing / energy products</a:t>
            </a:r>
            <a:endParaRPr b="0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6" name="Google Shape;136;g343d3614d25_0_389"/>
          <p:cNvSpPr txBox="1"/>
          <p:nvPr/>
        </p:nvSpPr>
        <p:spPr>
          <a:xfrm>
            <a:off x="5880302" y="1440725"/>
            <a:ext cx="25635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Oil filters</a:t>
            </a: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Metal recycled into products like rebar, nails, and wire</a:t>
            </a:r>
            <a:endParaRPr b="0" i="0" sz="1400" u="none" cap="none" strike="noStrike">
              <a:solidFill>
                <a:srgbClr val="001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43d3614d25_0_389"/>
          <p:cNvSpPr txBox="1"/>
          <p:nvPr/>
        </p:nvSpPr>
        <p:spPr>
          <a:xfrm>
            <a:off x="5880300" y="2949420"/>
            <a:ext cx="25635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Containers</a:t>
            </a:r>
            <a:endParaRPr b="0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Recycled into new oil containers, drainage tiles, </a:t>
            </a:r>
            <a:br>
              <a:rPr b="0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and parking curbs</a:t>
            </a:r>
            <a:endParaRPr b="0" i="0" sz="1400" u="none" cap="none" strike="noStrike">
              <a:solidFill>
                <a:srgbClr val="001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43d3614d25_0_389"/>
          <p:cNvSpPr txBox="1"/>
          <p:nvPr/>
        </p:nvSpPr>
        <p:spPr>
          <a:xfrm>
            <a:off x="1728600" y="3086150"/>
            <a:ext cx="23013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Antifreeze</a:t>
            </a:r>
            <a:endParaRPr b="1" i="0" sz="14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Refined into new </a:t>
            </a:r>
            <a:br>
              <a:rPr b="0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0" i="0" lang="en" sz="14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automotive antifreeze</a:t>
            </a:r>
            <a:endParaRPr b="0" i="0" sz="1400" u="none" cap="none" strike="noStrike">
              <a:solidFill>
                <a:srgbClr val="001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43d3614d25_0_389"/>
          <p:cNvSpPr txBox="1"/>
          <p:nvPr>
            <p:ph idx="4294967295" type="title"/>
          </p:nvPr>
        </p:nvSpPr>
        <p:spPr>
          <a:xfrm>
            <a:off x="457200" y="15060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400">
                <a:solidFill>
                  <a:srgbClr val="001C64"/>
                </a:solidFill>
              </a:rPr>
              <a:t>What Happens to Recycled Materials?</a:t>
            </a:r>
            <a:endParaRPr sz="2400">
              <a:solidFill>
                <a:srgbClr val="001C64"/>
              </a:solidFill>
            </a:endParaRPr>
          </a:p>
        </p:txBody>
      </p:sp>
      <p:cxnSp>
        <p:nvCxnSpPr>
          <p:cNvPr id="140" name="Google Shape;140;g343d3614d25_0_389"/>
          <p:cNvCxnSpPr/>
          <p:nvPr/>
        </p:nvCxnSpPr>
        <p:spPr>
          <a:xfrm>
            <a:off x="452050" y="4560275"/>
            <a:ext cx="8253000" cy="0"/>
          </a:xfrm>
          <a:prstGeom prst="straightConnector1">
            <a:avLst/>
          </a:prstGeom>
          <a:noFill/>
          <a:ln cap="flat" cmpd="sng" w="28575">
            <a:solidFill>
              <a:srgbClr val="001C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g343d3614d25_0_389"/>
          <p:cNvSpPr txBox="1"/>
          <p:nvPr>
            <p:ph idx="12" type="sldNum"/>
          </p:nvPr>
        </p:nvSpPr>
        <p:spPr>
          <a:xfrm>
            <a:off x="8314575" y="4570800"/>
            <a:ext cx="37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1C64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000" u="none" cap="none" strike="noStrike">
              <a:solidFill>
                <a:srgbClr val="001C6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2" name="Google Shape;142;g343d3614d25_0_3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" y="4736550"/>
            <a:ext cx="1286298" cy="2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